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2" r:id="rId7"/>
    <p:sldId id="263" r:id="rId8"/>
    <p:sldId id="261" r:id="rId9"/>
    <p:sldId id="264" r:id="rId10"/>
    <p:sldId id="267" r:id="rId11"/>
    <p:sldId id="265" r:id="rId12"/>
    <p:sldId id="268" r:id="rId13"/>
    <p:sldId id="269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DA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9" autoAdjust="0"/>
    <p:restoredTop sz="94660"/>
  </p:normalViewPr>
  <p:slideViewPr>
    <p:cSldViewPr snapToGrid="0">
      <p:cViewPr>
        <p:scale>
          <a:sx n="51" d="100"/>
          <a:sy n="51" d="100"/>
        </p:scale>
        <p:origin x="931" y="7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jpg>
</file>

<file path=ppt/media/image11.jpg>
</file>

<file path=ppt/media/image12.jpg>
</file>

<file path=ppt/media/image13.jpeg>
</file>

<file path=ppt/media/image14.png>
</file>

<file path=ppt/media/image2.png>
</file>

<file path=ppt/media/image3.png>
</file>

<file path=ppt/media/image4.jpg>
</file>

<file path=ppt/media/image5.jpg>
</file>

<file path=ppt/media/image6.jpe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925EB-93EF-4A11-8EC5-76DD0AB6D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475830-6339-4D37-89D2-2DD3A8F008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C90ED-71D0-4C4C-AE49-0387C257E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51F9B-67D4-49D5-B3C8-BBACEFEB0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8FA79-A298-42ED-BF38-74A2469E0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26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2D829-D53F-4C54-B038-6CDB9C280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60864B-9100-4434-82AA-7E26301EB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63C89-5765-4D27-8C75-F2D95C2D0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7D29C-8394-43D0-A1A2-9AD970D79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347DA-3FF8-4DF0-93EA-5202FE82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67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A5BE65-5CCA-4DED-9FAF-F23315DDA3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8962C9-F3F4-43BC-A96C-A99A27D443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91EA4-7C78-4007-8EB6-8FFF3EA37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6F19D-5201-4B2A-B054-E6CABA1B1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F9282-A4ED-442A-B4F8-0F3077DE5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22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4E6E3-F251-45F3-A0FA-263BC54A1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9913C-833C-48E1-8E2D-9A6CFFFE6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8FA7C-C57D-49AF-BE28-16F2EFC8B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3E701-4F69-4F0D-B3D8-8B5E74408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43B4E-6723-4F56-8CBC-86A294200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487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A5601-146F-4990-A44E-D02371FBD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A63D0-89A9-4014-87A1-276113DCF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199DC-CBCE-43BA-AA33-EE5812141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F0A57-67B1-435B-B136-B68DFD9DC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1C8A3-99C9-4C91-984C-4B62A459B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337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08859-BE35-4A3E-BE70-CA6A49CE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5F508-233F-458A-B5B0-1706F4DE40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8EE3C1-33A7-4A50-991F-CFD0BD542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E160F8-ABC3-45FC-9227-FAD2D8CD3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EBB2F4-9FA9-4BE1-8CD5-713ABE03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7B5382-0F4C-4CE5-B918-77AFF5922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250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7A7F7-5E41-4D19-9278-456FDBE69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A1C0EE-45FA-4E4D-BFD8-236C8E168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049D76-2EF8-41F0-8CB6-21C4C8D38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A9DD4-C0DC-4446-A6D5-7A9044181E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6FB978-11FF-456F-B4CE-C8EA3D3EBE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A1FC3A-D81C-467F-A9EF-B48630A39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2BDC48-1C17-45B8-A6EC-0BCBA9E48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8D737A-C989-40D5-860F-FE4071322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74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E6DF4-E864-412D-9D11-D8497521D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7409EB-A30B-47F6-91E0-8598B297B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D57A2E-23EC-497C-974F-2B9B9078D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FA040-9D07-47E1-BBA7-0733ABF1A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021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E1961E-D241-4C7D-8F4F-25691A6BB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1BD85E-8C51-4877-9858-39EA437A0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05377A-46AC-47DE-9F26-653B28184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704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F4086-E0DB-4630-8228-2C0EB6CD6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4D0CF-74F3-4926-AB5C-8E446CBB6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FB322A-503E-49E8-8752-0F2507B39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82B3F0-9820-431D-9A0F-7A6F92E16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C8C16-11F8-4630-A5D4-2E3A66138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4DC2E9-B04E-4028-8242-F7D8BBC15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191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32CE5-64E9-4F11-95B8-FD181EBA7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8A3705-5C12-4505-8D67-3AD734E608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151971-2854-425F-AA08-FF9509C39D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87DC6C-8A58-4C22-ADD7-C90018BA2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DE99BD-C8E3-4ABB-B827-5FBFB4A2B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012123-FAE8-46C7-8967-30BB86673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264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46450B-2C92-4BC1-9590-3F36A0E63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0108EE-D839-4567-BAAD-25412CFE74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D0DCB-AC52-4818-9E2E-2DEB9AD3D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B2373-4FF8-4901-B75F-EE135D23FB72}" type="datetimeFigureOut">
              <a:rPr lang="en-US" smtClean="0"/>
              <a:t>4/2/2018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6E706-DFB0-4FB1-A557-6AD1C8A8A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05D30-CE6F-4E77-82A3-BB8B097862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A23ED-5D9A-46B8-89A3-1E30309DC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369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body of water with a city in the background&#10;&#10;Description generated with very high confidence">
            <a:extLst>
              <a:ext uri="{FF2B5EF4-FFF2-40B4-BE49-F238E27FC236}">
                <a16:creationId xmlns:a16="http://schemas.microsoft.com/office/drawing/2014/main" id="{F07DEC95-B227-4963-AD4A-5937B338CA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5EE0F8-8C0D-40A5-B5EF-902B9C08266C}"/>
              </a:ext>
            </a:extLst>
          </p:cNvPr>
          <p:cNvSpPr/>
          <p:nvPr/>
        </p:nvSpPr>
        <p:spPr>
          <a:xfrm>
            <a:off x="0" y="0"/>
            <a:ext cx="12192000" cy="6857990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823D10-738D-4ABB-A6BF-7DBD2069D54D}"/>
              </a:ext>
            </a:extLst>
          </p:cNvPr>
          <p:cNvSpPr txBox="1"/>
          <p:nvPr/>
        </p:nvSpPr>
        <p:spPr>
          <a:xfrm>
            <a:off x="-52318" y="1023535"/>
            <a:ext cx="121919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Arial Black" panose="020B0A04020102020204" pitchFamily="34" charset="0"/>
              </a:rPr>
              <a:t>BUS RAPID TRANSIT: CURITIBA, BRAZIL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883F89-DB47-4F14-B5F6-0D3988B1B37D}"/>
              </a:ext>
            </a:extLst>
          </p:cNvPr>
          <p:cNvSpPr txBox="1"/>
          <p:nvPr/>
        </p:nvSpPr>
        <p:spPr>
          <a:xfrm>
            <a:off x="-26149" y="3514299"/>
            <a:ext cx="121919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Luis Antonio Lindau, Dario Hidalgo, Daniela </a:t>
            </a:r>
            <a:r>
              <a:rPr lang="en-US" sz="32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Facchini</a:t>
            </a:r>
            <a:endParaRPr lang="en-US" sz="3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D890E1-2FD3-476D-AA30-C9B366492925}"/>
              </a:ext>
            </a:extLst>
          </p:cNvPr>
          <p:cNvSpPr txBox="1"/>
          <p:nvPr/>
        </p:nvSpPr>
        <p:spPr>
          <a:xfrm>
            <a:off x="-50044" y="6032322"/>
            <a:ext cx="121919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READING PRESENTATION: TEDDY KIM</a:t>
            </a:r>
          </a:p>
        </p:txBody>
      </p:sp>
    </p:spTree>
    <p:extLst>
      <p:ext uri="{BB962C8B-B14F-4D97-AF65-F5344CB8AC3E}">
        <p14:creationId xmlns:p14="http://schemas.microsoft.com/office/powerpoint/2010/main" val="28863102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3ED6512-6858-4552-B699-9A97FE9A4EA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038CB10-1F5C-4D54-9DF7-12586DE5B00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842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Content Placeholder 4" descr="A circuit board on a city street&#10;&#10;Description generated with high confidence">
            <a:extLst>
              <a:ext uri="{FF2B5EF4-FFF2-40B4-BE49-F238E27FC236}">
                <a16:creationId xmlns:a16="http://schemas.microsoft.com/office/drawing/2014/main" id="{B13946CB-22EE-4FED-85B5-57E01A3969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" r="1092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78CAD9-0AC0-465F-9827-E9BBADE31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  <a:latin typeface="Arial Black" panose="020B0A04020102020204" pitchFamily="34" charset="0"/>
              </a:rPr>
              <a:t>TRANSIT ORIENTED STREET DESIGN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7BF1864-A15C-4D75-8FC2-7B87FC00C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336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red and white bus on a city street&#10;&#10;Description generated with very high confidence">
            <a:extLst>
              <a:ext uri="{FF2B5EF4-FFF2-40B4-BE49-F238E27FC236}">
                <a16:creationId xmlns:a16="http://schemas.microsoft.com/office/drawing/2014/main" id="{C42BC7F5-1E54-4446-AE63-19FD012855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37" b="-1"/>
          <a:stretch/>
        </p:blipFill>
        <p:spPr>
          <a:xfrm>
            <a:off x="20" y="4472610"/>
            <a:ext cx="4848284" cy="2385390"/>
          </a:xfrm>
          <a:prstGeom prst="rect">
            <a:avLst/>
          </a:prstGeom>
        </p:spPr>
      </p:pic>
      <p:pic>
        <p:nvPicPr>
          <p:cNvPr id="8" name="Picture 7" descr="A picture containing person&#10;&#10;Description generated with high confidence">
            <a:extLst>
              <a:ext uri="{FF2B5EF4-FFF2-40B4-BE49-F238E27FC236}">
                <a16:creationId xmlns:a16="http://schemas.microsoft.com/office/drawing/2014/main" id="{A0801CC4-823F-491D-849A-74B5DC9884D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44" r="2" b="2"/>
          <a:stretch/>
        </p:blipFill>
        <p:spPr>
          <a:xfrm>
            <a:off x="20" y="1"/>
            <a:ext cx="4848284" cy="4359438"/>
          </a:xfrm>
          <a:prstGeom prst="rect">
            <a:avLst/>
          </a:prstGeom>
        </p:spPr>
      </p:pic>
      <p:pic>
        <p:nvPicPr>
          <p:cNvPr id="6" name="Picture 5" descr="A car parked on the side of a building&#10;&#10;Description generated with high confidence">
            <a:extLst>
              <a:ext uri="{FF2B5EF4-FFF2-40B4-BE49-F238E27FC236}">
                <a16:creationId xmlns:a16="http://schemas.microsoft.com/office/drawing/2014/main" id="{660DF92E-A446-46EC-81E9-D6837A1007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7422"/>
          <a:stretch/>
        </p:blipFill>
        <p:spPr>
          <a:xfrm>
            <a:off x="4972050" y="-1"/>
            <a:ext cx="7216902" cy="4359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D96B3F-7F38-4A74-9D8F-EEEE39723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2621" y="4665605"/>
            <a:ext cx="6638806" cy="129243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kern="1200" dirty="0">
                <a:solidFill>
                  <a:schemeClr val="tx1"/>
                </a:solidFill>
                <a:latin typeface="Arial Black" panose="020B0A04020102020204" pitchFamily="34" charset="0"/>
              </a:rPr>
              <a:t>TRANSIT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13982634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ar is lined up in a city&#10;&#10;Description generated with high confidence">
            <a:extLst>
              <a:ext uri="{FF2B5EF4-FFF2-40B4-BE49-F238E27FC236}">
                <a16:creationId xmlns:a16="http://schemas.microsoft.com/office/drawing/2014/main" id="{9B18193B-1E29-498F-9DD7-8083E492D9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36" b="73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096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ar is lined up in a city&#10;&#10;Description generated with high confidence">
            <a:extLst>
              <a:ext uri="{FF2B5EF4-FFF2-40B4-BE49-F238E27FC236}">
                <a16:creationId xmlns:a16="http://schemas.microsoft.com/office/drawing/2014/main" id="{9B18193B-1E29-498F-9DD7-8083E492D9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36" b="73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13489-8932-4107-816E-7B55EAE23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8616" y="1791326"/>
            <a:ext cx="9951720" cy="47219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Reduce crowding through introduction of “rush hour” specific routes</a:t>
            </a:r>
          </a:p>
          <a:p>
            <a:r>
              <a:rPr lang="en-US" sz="4000" dirty="0">
                <a:solidFill>
                  <a:srgbClr val="FFFFFF"/>
                </a:solidFill>
              </a:rPr>
              <a:t>Improve quality of service through introduction of real-time displays and online routing</a:t>
            </a:r>
          </a:p>
          <a:p>
            <a:r>
              <a:rPr lang="en-US" sz="4000" dirty="0">
                <a:solidFill>
                  <a:srgbClr val="FFFFFF"/>
                </a:solidFill>
              </a:rPr>
              <a:t>Improve system efficiency through centralized, system-wide control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E891D6-19A4-4510-A275-D845394415FE}"/>
              </a:ext>
            </a:extLst>
          </p:cNvPr>
          <p:cNvSpPr/>
          <p:nvPr/>
        </p:nvSpPr>
        <p:spPr>
          <a:xfrm>
            <a:off x="2165212" y="677112"/>
            <a:ext cx="805182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latin typeface="Arial Black" panose="020B0A04020102020204" pitchFamily="34" charset="0"/>
              </a:rPr>
              <a:t>SYSTEM IMPROVEMENTS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458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body of water with a city in the background&#10;&#10;Description generated with very high confidence">
            <a:extLst>
              <a:ext uri="{FF2B5EF4-FFF2-40B4-BE49-F238E27FC236}">
                <a16:creationId xmlns:a16="http://schemas.microsoft.com/office/drawing/2014/main" id="{F07DEC95-B227-4963-AD4A-5937B338CA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5EE0F8-8C0D-40A5-B5EF-902B9C08266C}"/>
              </a:ext>
            </a:extLst>
          </p:cNvPr>
          <p:cNvSpPr/>
          <p:nvPr/>
        </p:nvSpPr>
        <p:spPr>
          <a:xfrm>
            <a:off x="0" y="0"/>
            <a:ext cx="12192000" cy="6857990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823D10-738D-4ABB-A6BF-7DBD2069D54D}"/>
              </a:ext>
            </a:extLst>
          </p:cNvPr>
          <p:cNvSpPr txBox="1"/>
          <p:nvPr/>
        </p:nvSpPr>
        <p:spPr>
          <a:xfrm>
            <a:off x="-52318" y="1023535"/>
            <a:ext cx="121919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Arial Black" panose="020B0A04020102020204" pitchFamily="34" charset="0"/>
              </a:rPr>
              <a:t>BUS RAPID TRANSIT: CURITIBA, BRAZIL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883F89-DB47-4F14-B5F6-0D3988B1B37D}"/>
              </a:ext>
            </a:extLst>
          </p:cNvPr>
          <p:cNvSpPr txBox="1"/>
          <p:nvPr/>
        </p:nvSpPr>
        <p:spPr>
          <a:xfrm>
            <a:off x="-26149" y="3514299"/>
            <a:ext cx="121919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Luis Antonio Lindau, Dario Hidalgo, Daniela </a:t>
            </a:r>
            <a:r>
              <a:rPr lang="en-US" sz="32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Facchini</a:t>
            </a:r>
            <a:endParaRPr lang="en-US" sz="3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D890E1-2FD3-476D-AA30-C9B366492925}"/>
              </a:ext>
            </a:extLst>
          </p:cNvPr>
          <p:cNvSpPr txBox="1"/>
          <p:nvPr/>
        </p:nvSpPr>
        <p:spPr>
          <a:xfrm>
            <a:off x="-50044" y="6032322"/>
            <a:ext cx="121919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READING PRESENTATION: TEDDY KIM</a:t>
            </a:r>
          </a:p>
        </p:txBody>
      </p:sp>
    </p:spTree>
    <p:extLst>
      <p:ext uri="{BB962C8B-B14F-4D97-AF65-F5344CB8AC3E}">
        <p14:creationId xmlns:p14="http://schemas.microsoft.com/office/powerpoint/2010/main" val="1094760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F20A02-5CBC-4A3C-B67B-F5C3636FBD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DAFF"/>
          </a:solidFill>
          <a:ln>
            <a:solidFill>
              <a:srgbClr val="AAD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E26115-AC19-481B-A5C7-580252D76A24}"/>
              </a:ext>
            </a:extLst>
          </p:cNvPr>
          <p:cNvGrpSpPr/>
          <p:nvPr/>
        </p:nvGrpSpPr>
        <p:grpSpPr>
          <a:xfrm>
            <a:off x="17464" y="0"/>
            <a:ext cx="6706329" cy="6858000"/>
            <a:chOff x="2742835" y="0"/>
            <a:chExt cx="6706329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6A6072B-2B96-4B49-99BC-E6F0702072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42835" y="0"/>
              <a:ext cx="6706329" cy="6858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DB8487A-8F42-4861-99FE-AD6AE393EC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5961" y="4390031"/>
              <a:ext cx="461748" cy="46174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02D36C0-5393-4202-BA82-39325BE39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95782" y="4159157"/>
              <a:ext cx="461748" cy="46174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91DE511-B682-418B-98D3-8FE726E0D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391" y="4043720"/>
              <a:ext cx="461748" cy="461748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56EECB6-05DC-4AE9-964A-832A43AE8E55}"/>
              </a:ext>
            </a:extLst>
          </p:cNvPr>
          <p:cNvSpPr txBox="1"/>
          <p:nvPr/>
        </p:nvSpPr>
        <p:spPr>
          <a:xfrm>
            <a:off x="6692211" y="1997089"/>
            <a:ext cx="553137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 Black" panose="020B0A04020102020204" pitchFamily="34" charset="0"/>
              </a:rPr>
              <a:t>Parana State, Brazil</a:t>
            </a:r>
          </a:p>
          <a:p>
            <a:endParaRPr lang="en-US" sz="3200" b="1" dirty="0">
              <a:latin typeface="Arial Black" panose="020B0A04020102020204" pitchFamily="34" charset="0"/>
            </a:endParaRPr>
          </a:p>
          <a:p>
            <a:r>
              <a:rPr lang="en-US" sz="3200" b="1" dirty="0">
                <a:latin typeface="Arial Black" panose="020B0A04020102020204" pitchFamily="34" charset="0"/>
              </a:rPr>
              <a:t>POPULATION:</a:t>
            </a:r>
          </a:p>
          <a:p>
            <a:r>
              <a:rPr lang="en-US" sz="3200" b="1" dirty="0">
                <a:latin typeface="Arial Black" panose="020B0A04020102020204" pitchFamily="34" charset="0"/>
              </a:rPr>
              <a:t>1.87 million (7</a:t>
            </a:r>
            <a:r>
              <a:rPr lang="en-US" sz="3200" b="1" baseline="30000" dirty="0">
                <a:latin typeface="Arial Black" panose="020B0A04020102020204" pitchFamily="34" charset="0"/>
              </a:rPr>
              <a:t>th</a:t>
            </a:r>
            <a:r>
              <a:rPr lang="en-US" sz="3200" b="1" dirty="0">
                <a:latin typeface="Arial Black" panose="020B0A04020102020204" pitchFamily="34" charset="0"/>
              </a:rPr>
              <a:t> largest in Brazil)</a:t>
            </a:r>
          </a:p>
          <a:p>
            <a:endParaRPr lang="en-US" sz="3200" b="1" dirty="0">
              <a:latin typeface="Arial Black" panose="020B0A04020102020204" pitchFamily="34" charset="0"/>
            </a:endParaRPr>
          </a:p>
          <a:p>
            <a:r>
              <a:rPr lang="en-US" sz="3200" b="1" dirty="0">
                <a:latin typeface="Arial Black" panose="020B0A04020102020204" pitchFamily="34" charset="0"/>
              </a:rPr>
              <a:t>GDP (per capita): $33,214 ($8,600)</a:t>
            </a:r>
          </a:p>
          <a:p>
            <a:endParaRPr lang="en-US" sz="3200" b="1" dirty="0">
              <a:latin typeface="Arial Black" panose="020B0A04020102020204" pitchFamily="34" charset="0"/>
            </a:endParaRPr>
          </a:p>
          <a:p>
            <a:endParaRPr lang="en-US" sz="32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243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group of people walking on a city street&#10;&#10;Description generated with very high confidence">
            <a:extLst>
              <a:ext uri="{FF2B5EF4-FFF2-40B4-BE49-F238E27FC236}">
                <a16:creationId xmlns:a16="http://schemas.microsoft.com/office/drawing/2014/main" id="{D16BE11C-FA88-45AB-9A45-FAC9F997CE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9" r="15234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FB2C09-AB75-49A1-82AE-366916B94F87}"/>
              </a:ext>
            </a:extLst>
          </p:cNvPr>
          <p:cNvSpPr txBox="1"/>
          <p:nvPr/>
        </p:nvSpPr>
        <p:spPr>
          <a:xfrm>
            <a:off x="655321" y="2575034"/>
            <a:ext cx="5120113" cy="3462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4.6% annual growth every year for last decade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40% car ownership (highest in Brazil)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Utilized federal transportation aids to improve not only infrastructure, but urban development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A2D190-3B6B-4555-B392-B342436D0623}"/>
              </a:ext>
            </a:extLst>
          </p:cNvPr>
          <p:cNvSpPr txBox="1"/>
          <p:nvPr/>
        </p:nvSpPr>
        <p:spPr>
          <a:xfrm>
            <a:off x="506413" y="1772091"/>
            <a:ext cx="5120113" cy="5844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dirty="0">
                <a:latin typeface="Arial Black" panose="020B0A04020102020204" pitchFamily="34" charset="0"/>
              </a:rPr>
              <a:t>CURITIBA, BRAZIL</a:t>
            </a:r>
          </a:p>
        </p:txBody>
      </p:sp>
    </p:spTree>
    <p:extLst>
      <p:ext uri="{BB962C8B-B14F-4D97-AF65-F5344CB8AC3E}">
        <p14:creationId xmlns:p14="http://schemas.microsoft.com/office/powerpoint/2010/main" val="2642530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uilding, car, road, fence&#10;&#10;Description generated with very high confidence">
            <a:extLst>
              <a:ext uri="{FF2B5EF4-FFF2-40B4-BE49-F238E27FC236}">
                <a16:creationId xmlns:a16="http://schemas.microsoft.com/office/drawing/2014/main" id="{BDFFDA7F-D611-4E40-BD3C-A447EFA2E4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43" r="11498" b="1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D253EB6E-99CF-44D6-B491-F9EC20587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BRT AT A GLANCE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0CC596-8858-4B87-9811-C542BF7667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230" y="2226040"/>
            <a:ext cx="3888167" cy="4317168"/>
          </a:xfrm>
        </p:spPr>
        <p:txBody>
          <a:bodyPr>
            <a:normAutofit/>
          </a:bodyPr>
          <a:lstStyle/>
          <a:p>
            <a:r>
              <a:rPr lang="en-US" dirty="0"/>
              <a:t>2,200 buses (1 bus per 850 people), compared to NYC 4,300 buses (1 bus per 1,900 people)</a:t>
            </a:r>
          </a:p>
          <a:p>
            <a:r>
              <a:rPr lang="en-US" dirty="0"/>
              <a:t>99% schedule adherence</a:t>
            </a:r>
          </a:p>
          <a:p>
            <a:r>
              <a:rPr lang="en-US" dirty="0"/>
              <a:t>2.26 million riders per day</a:t>
            </a:r>
          </a:p>
          <a:p>
            <a:r>
              <a:rPr lang="en-US" dirty="0"/>
              <a:t>Average speed of 17.5 </a:t>
            </a:r>
            <a:r>
              <a:rPr lang="en-US" dirty="0" err="1"/>
              <a:t>kph</a:t>
            </a:r>
            <a:r>
              <a:rPr lang="en-US" dirty="0"/>
              <a:t> (13 </a:t>
            </a:r>
            <a:r>
              <a:rPr lang="en-US" dirty="0" err="1"/>
              <a:t>kph</a:t>
            </a:r>
            <a:r>
              <a:rPr lang="en-US" dirty="0"/>
              <a:t> in NYC)</a:t>
            </a:r>
          </a:p>
        </p:txBody>
      </p:sp>
    </p:spTree>
    <p:extLst>
      <p:ext uri="{BB962C8B-B14F-4D97-AF65-F5344CB8AC3E}">
        <p14:creationId xmlns:p14="http://schemas.microsoft.com/office/powerpoint/2010/main" val="2168097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440EA7E7-AC86-4A71-9383-51B2DAEA963C}"/>
              </a:ext>
            </a:extLst>
          </p:cNvPr>
          <p:cNvSpPr/>
          <p:nvPr/>
        </p:nvSpPr>
        <p:spPr>
          <a:xfrm>
            <a:off x="1812993" y="69317"/>
            <a:ext cx="11559653" cy="655093"/>
          </a:xfrm>
          <a:prstGeom prst="chevron">
            <a:avLst>
              <a:gd name="adj" fmla="val 26471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A58AF8-7E1B-46AB-AE0B-134AD44260F7}"/>
              </a:ext>
            </a:extLst>
          </p:cNvPr>
          <p:cNvSpPr txBox="1"/>
          <p:nvPr/>
        </p:nvSpPr>
        <p:spPr>
          <a:xfrm>
            <a:off x="3292551" y="128403"/>
            <a:ext cx="1583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1970</a:t>
            </a: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3240D697-BDB2-4727-9B86-DE6645E3885C}"/>
              </a:ext>
            </a:extLst>
          </p:cNvPr>
          <p:cNvSpPr/>
          <p:nvPr/>
        </p:nvSpPr>
        <p:spPr>
          <a:xfrm>
            <a:off x="6380442" y="69316"/>
            <a:ext cx="7026324" cy="655093"/>
          </a:xfrm>
          <a:prstGeom prst="chevron">
            <a:avLst>
              <a:gd name="adj" fmla="val 26471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52D48979-91C1-4182-8CB0-D1E15819E226}"/>
              </a:ext>
            </a:extLst>
          </p:cNvPr>
          <p:cNvSpPr/>
          <p:nvPr/>
        </p:nvSpPr>
        <p:spPr>
          <a:xfrm>
            <a:off x="11707618" y="69342"/>
            <a:ext cx="1665027" cy="655093"/>
          </a:xfrm>
          <a:prstGeom prst="chevron">
            <a:avLst>
              <a:gd name="adj" fmla="val 26471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CD13B9-02B8-47EB-A070-953ADAC3155A}"/>
              </a:ext>
            </a:extLst>
          </p:cNvPr>
          <p:cNvSpPr txBox="1"/>
          <p:nvPr/>
        </p:nvSpPr>
        <p:spPr>
          <a:xfrm>
            <a:off x="8210381" y="103103"/>
            <a:ext cx="1583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1980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BEBAEE-6907-44AE-9476-013B2F97F5A5}"/>
              </a:ext>
            </a:extLst>
          </p:cNvPr>
          <p:cNvSpPr txBox="1"/>
          <p:nvPr/>
        </p:nvSpPr>
        <p:spPr>
          <a:xfrm>
            <a:off x="1940371" y="1233927"/>
            <a:ext cx="4390030" cy="2195073"/>
          </a:xfrm>
          <a:prstGeom prst="rect">
            <a:avLst/>
          </a:prstGeom>
          <a:solidFill>
            <a:schemeClr val="tx1"/>
          </a:solidFill>
          <a:ln w="76200">
            <a:solidFill>
              <a:schemeClr val="bg2">
                <a:lumMod val="90000"/>
              </a:schemeClr>
            </a:solidFill>
          </a:ln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Originally planned a Light Rail System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Settled on trunk and feeder bus system with dedicated travel lanes (busways)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39D193-3DF5-42AA-83AA-37F3230FB746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135386" y="710709"/>
            <a:ext cx="0" cy="523218"/>
          </a:xfrm>
          <a:prstGeom prst="line">
            <a:avLst/>
          </a:prstGeom>
          <a:ln w="104775"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326FAFA-9F6C-4B5F-BAC4-9A9700F9BC9C}"/>
              </a:ext>
            </a:extLst>
          </p:cNvPr>
          <p:cNvSpPr txBox="1"/>
          <p:nvPr/>
        </p:nvSpPr>
        <p:spPr>
          <a:xfrm>
            <a:off x="6892234" y="1218006"/>
            <a:ext cx="4390030" cy="2201012"/>
          </a:xfrm>
          <a:prstGeom prst="rect">
            <a:avLst/>
          </a:prstGeom>
          <a:solidFill>
            <a:schemeClr val="tx1"/>
          </a:solidFill>
          <a:ln w="76200">
            <a:solidFill>
              <a:schemeClr val="bg2">
                <a:lumMod val="9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Prepayment system at sheltered stations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Biarticulated buses with multiple doors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EE116C-EF92-4B71-821A-251E09355E9D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9087249" y="694788"/>
            <a:ext cx="0" cy="523218"/>
          </a:xfrm>
          <a:prstGeom prst="line">
            <a:avLst/>
          </a:prstGeom>
          <a:ln w="104775"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5BFD306-684F-4978-896D-4A2F32B2308C}"/>
              </a:ext>
            </a:extLst>
          </p:cNvPr>
          <p:cNvGrpSpPr/>
          <p:nvPr/>
        </p:nvGrpSpPr>
        <p:grpSpPr>
          <a:xfrm rot="10800000">
            <a:off x="-562989" y="3746066"/>
            <a:ext cx="10737730" cy="656024"/>
            <a:chOff x="2000329" y="3856858"/>
            <a:chExt cx="10737730" cy="656024"/>
          </a:xfrm>
        </p:grpSpPr>
        <p:sp>
          <p:nvSpPr>
            <p:cNvPr id="20" name="Arrow: Chevron 19">
              <a:extLst>
                <a:ext uri="{FF2B5EF4-FFF2-40B4-BE49-F238E27FC236}">
                  <a16:creationId xmlns:a16="http://schemas.microsoft.com/office/drawing/2014/main" id="{31868825-8696-4A68-A119-DE9DDF444B26}"/>
                </a:ext>
              </a:extLst>
            </p:cNvPr>
            <p:cNvSpPr/>
            <p:nvPr/>
          </p:nvSpPr>
          <p:spPr>
            <a:xfrm rot="10800000">
              <a:off x="2000330" y="3856858"/>
              <a:ext cx="10737729" cy="655093"/>
            </a:xfrm>
            <a:prstGeom prst="chevron">
              <a:avLst>
                <a:gd name="adj" fmla="val 26471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Arrow: Chevron 20">
              <a:extLst>
                <a:ext uri="{FF2B5EF4-FFF2-40B4-BE49-F238E27FC236}">
                  <a16:creationId xmlns:a16="http://schemas.microsoft.com/office/drawing/2014/main" id="{ED01DFE8-9290-418E-978D-529E45583F64}"/>
                </a:ext>
              </a:extLst>
            </p:cNvPr>
            <p:cNvSpPr/>
            <p:nvPr/>
          </p:nvSpPr>
          <p:spPr>
            <a:xfrm rot="10800000">
              <a:off x="2000329" y="3857789"/>
              <a:ext cx="5382326" cy="655093"/>
            </a:xfrm>
            <a:prstGeom prst="chevron">
              <a:avLst>
                <a:gd name="adj" fmla="val 26471"/>
              </a:avLst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72761DCE-F51B-426B-BDA1-9FD3BE16DF69}"/>
              </a:ext>
            </a:extLst>
          </p:cNvPr>
          <p:cNvSpPr txBox="1"/>
          <p:nvPr/>
        </p:nvSpPr>
        <p:spPr>
          <a:xfrm>
            <a:off x="349256" y="4873090"/>
            <a:ext cx="4390030" cy="1885613"/>
          </a:xfrm>
          <a:prstGeom prst="rect">
            <a:avLst/>
          </a:prstGeom>
          <a:solidFill>
            <a:schemeClr val="tx1"/>
          </a:solidFill>
          <a:ln w="76200">
            <a:solidFill>
              <a:schemeClr val="bg2">
                <a:lumMod val="9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Urban Development Agency of Curitiba (URBS) given full  authority over all transit modes in the city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7AF261D-DF32-4704-AD44-D7531FF86B08}"/>
              </a:ext>
            </a:extLst>
          </p:cNvPr>
          <p:cNvCxnSpPr>
            <a:cxnSpLocks/>
            <a:stCxn id="26" idx="0"/>
          </p:cNvCxnSpPr>
          <p:nvPr/>
        </p:nvCxnSpPr>
        <p:spPr>
          <a:xfrm flipV="1">
            <a:off x="2544271" y="4349872"/>
            <a:ext cx="0" cy="523218"/>
          </a:xfrm>
          <a:prstGeom prst="line">
            <a:avLst/>
          </a:prstGeom>
          <a:ln w="104775"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7081163-7C12-4926-BCF1-DA9683ED47A0}"/>
              </a:ext>
            </a:extLst>
          </p:cNvPr>
          <p:cNvSpPr txBox="1"/>
          <p:nvPr/>
        </p:nvSpPr>
        <p:spPr>
          <a:xfrm>
            <a:off x="1708748" y="3746066"/>
            <a:ext cx="1583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1990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1A58FAD-F5A5-4F17-BE2F-8AC9CBF8A818}"/>
              </a:ext>
            </a:extLst>
          </p:cNvPr>
          <p:cNvSpPr txBox="1"/>
          <p:nvPr/>
        </p:nvSpPr>
        <p:spPr>
          <a:xfrm>
            <a:off x="5403491" y="4910565"/>
            <a:ext cx="4390030" cy="1885613"/>
          </a:xfrm>
          <a:prstGeom prst="rect">
            <a:avLst/>
          </a:prstGeom>
          <a:solidFill>
            <a:schemeClr val="tx1"/>
          </a:solidFill>
          <a:ln w="76200">
            <a:solidFill>
              <a:schemeClr val="bg2">
                <a:lumMod val="9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Curitiba is considered to have one of the most sustainable transportation systems in the world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F853B0-00BB-4138-AC9B-9D2D702B0701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7598506" y="4387347"/>
            <a:ext cx="0" cy="523218"/>
          </a:xfrm>
          <a:prstGeom prst="line">
            <a:avLst/>
          </a:prstGeom>
          <a:ln w="104775"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EC2F6C2-1232-4126-B687-FDC83D713120}"/>
              </a:ext>
            </a:extLst>
          </p:cNvPr>
          <p:cNvSpPr txBox="1"/>
          <p:nvPr/>
        </p:nvSpPr>
        <p:spPr>
          <a:xfrm>
            <a:off x="6347356" y="3783541"/>
            <a:ext cx="24143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PRESENT</a:t>
            </a:r>
          </a:p>
        </p:txBody>
      </p:sp>
    </p:spTree>
    <p:extLst>
      <p:ext uri="{BB962C8B-B14F-4D97-AF65-F5344CB8AC3E}">
        <p14:creationId xmlns:p14="http://schemas.microsoft.com/office/powerpoint/2010/main" val="1215779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228552E-C8B1-4A80-8448-0787CE0FC7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picture containing outdoor, ground, building, person&#10;&#10;Description generated with very high confidence">
            <a:extLst>
              <a:ext uri="{FF2B5EF4-FFF2-40B4-BE49-F238E27FC236}">
                <a16:creationId xmlns:a16="http://schemas.microsoft.com/office/drawing/2014/main" id="{04D96B2E-1515-4FE4-8352-0B055BC00D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24" r="987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92C07-D9E1-4A74-9FEB-8218AF091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724" y="513985"/>
            <a:ext cx="1123263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>
                <a:latin typeface="Arial Black" panose="020B0A04020102020204" pitchFamily="34" charset="0"/>
              </a:rPr>
              <a:t>Curitiba’s Success:</a:t>
            </a:r>
          </a:p>
          <a:p>
            <a:pPr marL="0" indent="0" algn="ctr">
              <a:buNone/>
            </a:pPr>
            <a:endParaRPr lang="en-US" sz="5400" dirty="0"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US" sz="5400" dirty="0">
                <a:latin typeface="Arial Black" panose="020B0A04020102020204" pitchFamily="34" charset="0"/>
              </a:rPr>
              <a:t>SYSTEM ORGANIZATION</a:t>
            </a:r>
          </a:p>
          <a:p>
            <a:pPr marL="0" indent="0" algn="ctr">
              <a:buNone/>
            </a:pPr>
            <a:r>
              <a:rPr lang="en-US" sz="5400" dirty="0">
                <a:latin typeface="Arial Black" panose="020B0A04020102020204" pitchFamily="34" charset="0"/>
              </a:rPr>
              <a:t>TRANSIT CORRIDORS</a:t>
            </a:r>
          </a:p>
          <a:p>
            <a:pPr marL="0" indent="0" algn="ctr">
              <a:buNone/>
            </a:pPr>
            <a:r>
              <a:rPr lang="en-US" sz="5400" dirty="0">
                <a:latin typeface="Arial Black" panose="020B0A04020102020204" pitchFamily="34" charset="0"/>
              </a:rPr>
              <a:t>TRANSIT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35922100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945E29B-B971-41C6-A57B-B29BBB108A3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4C76015D-CFEA-4204-9A50-352560FFC25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7325C43C-72B5-4DC9-B386-90859B58BF0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95AD9A4-5AF5-48C4-BC2A-635316433A4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AF4A3D62-D56C-4A32-8C75-100D383EC61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 useBgFill="1">
        <p:nvSpPr>
          <p:cNvPr id="15" name="Rectangle 14" title="ribbon">
            <a:extLst>
              <a:ext uri="{FF2B5EF4-FFF2-40B4-BE49-F238E27FC236}">
                <a16:creationId xmlns:a16="http://schemas.microsoft.com/office/drawing/2014/main" id="{3E1F47E4-066D-4C27-98C8-B2B2C7BABFE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38772"/>
            <a:ext cx="12192000" cy="39804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66A755-D15C-4895-8C17-4CD087694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8060"/>
            <a:ext cx="10515600" cy="935025"/>
          </a:xfrm>
        </p:spPr>
        <p:txBody>
          <a:bodyPr>
            <a:normAutofit/>
          </a:bodyPr>
          <a:lstStyle/>
          <a:p>
            <a:pPr algn="ctr"/>
            <a:r>
              <a:rPr lang="en-US" sz="3000" dirty="0">
                <a:solidFill>
                  <a:schemeClr val="tx2"/>
                </a:solidFill>
                <a:latin typeface="Arial Black" panose="020B0A04020102020204" pitchFamily="34" charset="0"/>
              </a:rPr>
              <a:t>SYSTEM ORGANIZATION</a:t>
            </a:r>
            <a:br>
              <a:rPr lang="en-US" sz="3000" dirty="0">
                <a:solidFill>
                  <a:schemeClr val="tx2"/>
                </a:solidFill>
                <a:latin typeface="Arial Black" panose="020B0A04020102020204" pitchFamily="34" charset="0"/>
              </a:rPr>
            </a:br>
            <a:r>
              <a:rPr lang="en-US" sz="3000" dirty="0">
                <a:solidFill>
                  <a:schemeClr val="tx2"/>
                </a:solidFill>
                <a:latin typeface="Arial Black" panose="020B0A04020102020204" pitchFamily="34" charset="0"/>
              </a:rPr>
              <a:t>(PRIVATE – PUBLIC COOPORATION)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1DA59-30D3-4776-83F4-EC31474858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671387"/>
            <a:ext cx="10668000" cy="2597655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Distribution of responsibilities: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Private companies own and operate buses (13 regions, 13 different companies)</a:t>
            </a:r>
          </a:p>
          <a:p>
            <a:pPr lvl="1"/>
            <a:r>
              <a:rPr lang="en-US" sz="2800" dirty="0">
                <a:solidFill>
                  <a:schemeClr val="tx2"/>
                </a:solidFill>
              </a:rPr>
              <a:t>Public government maintains the urban infrastructure to support the buses</a:t>
            </a:r>
          </a:p>
          <a:p>
            <a:r>
              <a:rPr lang="en-US" dirty="0">
                <a:solidFill>
                  <a:schemeClr val="tx2"/>
                </a:solidFill>
              </a:rPr>
              <a:t>Combined budgeting and oversight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295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4877D53B-CDD1-4A9E-B513-C36A24388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333" y="995735"/>
            <a:ext cx="8773333" cy="557106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18B033-EBB6-47A4-8419-1591BB037E97}"/>
              </a:ext>
            </a:extLst>
          </p:cNvPr>
          <p:cNvSpPr/>
          <p:nvPr/>
        </p:nvSpPr>
        <p:spPr>
          <a:xfrm>
            <a:off x="1414072" y="220228"/>
            <a:ext cx="92139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Arial Black" panose="020B0A04020102020204" pitchFamily="34" charset="0"/>
              </a:rPr>
              <a:t>SUSTAINABLE TRANSIT CORRIDOR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75443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2B86BC9-E2BB-42D5-96C1-9A8A31B9E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514" y="643466"/>
            <a:ext cx="4791116" cy="557106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432BA61-F6BE-4D42-98F1-D390811FE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82718" cy="6065655"/>
          </a:xfrm>
          <a:ln w="57150">
            <a:solidFill>
              <a:schemeClr val="tx1"/>
            </a:solidFill>
          </a:ln>
        </p:spPr>
        <p:txBody>
          <a:bodyPr/>
          <a:lstStyle/>
          <a:p>
            <a:pPr algn="ctr"/>
            <a:r>
              <a:rPr lang="en-US" dirty="0">
                <a:latin typeface="Arial Black" panose="020B0A04020102020204" pitchFamily="34" charset="0"/>
              </a:rPr>
              <a:t>TRANSIT CORRIDOR</a:t>
            </a:r>
            <a:br>
              <a:rPr lang="en-US" dirty="0">
                <a:latin typeface="Arial Black" panose="020B0A04020102020204" pitchFamily="34" charset="0"/>
              </a:rPr>
            </a:br>
            <a:r>
              <a:rPr lang="en-US" dirty="0">
                <a:latin typeface="Arial Black" panose="020B0A04020102020204" pitchFamily="34" charset="0"/>
              </a:rPr>
              <a:t>HISTORICAL DEVELOPMENT</a:t>
            </a:r>
          </a:p>
        </p:txBody>
      </p:sp>
    </p:spTree>
    <p:extLst>
      <p:ext uri="{BB962C8B-B14F-4D97-AF65-F5344CB8AC3E}">
        <p14:creationId xmlns:p14="http://schemas.microsoft.com/office/powerpoint/2010/main" val="4128732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299</Words>
  <Application>Microsoft Office PowerPoint</Application>
  <PresentationFormat>Widescreen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BRT AT A GLANCE</vt:lpstr>
      <vt:lpstr>PowerPoint Presentation</vt:lpstr>
      <vt:lpstr>PowerPoint Presentation</vt:lpstr>
      <vt:lpstr>SYSTEM ORGANIZATION (PRIVATE – PUBLIC COOPORATION)</vt:lpstr>
      <vt:lpstr>PowerPoint Presentation</vt:lpstr>
      <vt:lpstr>TRANSIT CORRIDOR HISTORICAL DEVELOPMENT</vt:lpstr>
      <vt:lpstr>TRANSIT ORIENTED STREET DESIGN</vt:lpstr>
      <vt:lpstr>TRANSIT INFRASTRUCTURE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Theodo Kim</dc:creator>
  <cp:lastModifiedBy>Theodo Kim</cp:lastModifiedBy>
  <cp:revision>9</cp:revision>
  <dcterms:created xsi:type="dcterms:W3CDTF">2018-04-02T16:41:47Z</dcterms:created>
  <dcterms:modified xsi:type="dcterms:W3CDTF">2018-04-02T18:06:26Z</dcterms:modified>
</cp:coreProperties>
</file>

<file path=docProps/thumbnail.jpeg>
</file>